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ДОХОДЫ, - 3918,9 ТЫС. РУБ.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818.9</c:v>
                </c:pt>
                <c:pt idx="1">
                  <c:v>900</c:v>
                </c:pt>
                <c:pt idx="2">
                  <c:v>1100</c:v>
                </c:pt>
                <c:pt idx="3">
                  <c:v>1100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 - 31856,08 ТЫС.РУБ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6300</c:v>
                </c:pt>
                <c:pt idx="1">
                  <c:v>7815.99</c:v>
                </c:pt>
                <c:pt idx="2">
                  <c:v>8574.4</c:v>
                </c:pt>
                <c:pt idx="3">
                  <c:v>9165.69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БЕЗВОЗДМЕЗДНЫЕ ПОСТУПЛЕНИЯ - 13420,32 ТЫС.РУБ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7476.4</c:v>
                </c:pt>
                <c:pt idx="1">
                  <c:v>2284.0059999999999</c:v>
                </c:pt>
                <c:pt idx="2">
                  <c:v>1825.6</c:v>
                </c:pt>
                <c:pt idx="3">
                  <c:v>1834.31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7243776"/>
        <c:axId val="199119360"/>
      </c:barChart>
      <c:catAx>
        <c:axId val="287243776"/>
        <c:scaling>
          <c:orientation val="minMax"/>
        </c:scaling>
        <c:delete val="0"/>
        <c:axPos val="b"/>
        <c:majorTickMark val="out"/>
        <c:minorTickMark val="none"/>
        <c:tickLblPos val="nextTo"/>
        <c:crossAx val="199119360"/>
        <c:crosses val="autoZero"/>
        <c:auto val="1"/>
        <c:lblAlgn val="ctr"/>
        <c:lblOffset val="100"/>
        <c:noMultiLvlLbl val="0"/>
      </c:catAx>
      <c:valAx>
        <c:axId val="1991193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872437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Распределение</a:t>
            </a:r>
            <a:r>
              <a:rPr lang="ru-RU" baseline="0" dirty="0" smtClean="0">
                <a:solidFill>
                  <a:schemeClr val="accent6">
                    <a:lumMod val="50000"/>
                  </a:schemeClr>
                </a:solidFill>
              </a:rPr>
              <a:t> расходов на 2018 год и плановый 2019-2020 годы</a:t>
            </a:r>
          </a:p>
          <a:p>
            <a:pPr>
              <a:defRPr/>
            </a:pP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6581728335977864E-2"/>
          <c:y val="0.15027486147564889"/>
          <c:w val="0.57292625130920871"/>
          <c:h val="0.703830125400991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Лист1!$A$2:$A$11</c:f>
              <c:strCache>
                <c:ptCount val="7"/>
                <c:pt idx="0">
                  <c:v>ОБЩЕГОСУДАРСТВЕННЫЕ  ВОПРОСЫ - 7228,07 ТЫС.РУБ.</c:v>
                </c:pt>
                <c:pt idx="1">
                  <c:v>НАЦИОНАЛЬНАЯ ОБОРОНА - 483,00 ТЫС.РУБ.</c:v>
                </c:pt>
                <c:pt idx="2">
                  <c:v>ЖИЛИЩНО-КОММУНАЛЬНОЕ ХОЗЯЙСТВО - 21343,85 ТЫС.РУБ.</c:v>
                </c:pt>
                <c:pt idx="3">
                  <c:v>КУЛЬТУРА, КИНЕМАТОГРАФИЯ - 1013,45 ТЫС.РУБ.</c:v>
                </c:pt>
                <c:pt idx="4">
                  <c:v>ФИЗИЧЕСКАЯ КУЛЬТУРА И СПОРТ - 1397,49 ТЫС.РУБ.</c:v>
                </c:pt>
                <c:pt idx="5">
                  <c:v>КОНТРОЛЬНО-СЧЕТНЫЙ ОРГАН - 518,213 ТЫС.РУБ.</c:v>
                </c:pt>
                <c:pt idx="6">
                  <c:v>НАЦИОНАЛЬНАЯ ЭКОНОМИКА - 1700,00 ТЫС.РУБ.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#,##0">
                  <c:v>7228.07</c:v>
                </c:pt>
                <c:pt idx="1">
                  <c:v>483</c:v>
                </c:pt>
                <c:pt idx="2">
                  <c:v>21343.85</c:v>
                </c:pt>
                <c:pt idx="3">
                  <c:v>1013.45</c:v>
                </c:pt>
                <c:pt idx="4">
                  <c:v>1397.49</c:v>
                </c:pt>
                <c:pt idx="5">
                  <c:v>518.21299999999997</c:v>
                </c:pt>
                <c:pt idx="6">
                  <c:v>1700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171601540949396"/>
          <c:y val="7.0385389326334216E-2"/>
          <c:w val="0.35923940549815453"/>
          <c:h val="0.9117569262175561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76D74-1ECA-4FB9-87A4-5B33FC6C8E5F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B2D62-DA90-4CA9-AAA0-0B405F3AEB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64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B2D62-DA90-4CA9-AAA0-0B405F3AEBF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88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676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17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21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15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4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8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202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091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81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92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82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63711" y="764704"/>
            <a:ext cx="5400575" cy="504056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</a:t>
            </a:r>
            <a:b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2018 ГОД И ПЛАНОВЫЙ ПЕРИОД </a:t>
            </a:r>
            <a:b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И 2020 ГОДОВ</a:t>
            </a:r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r="18095"/>
          <a:stretch>
            <a:fillRect/>
          </a:stretch>
        </p:blipFill>
        <p:spPr>
          <a:xfrm>
            <a:off x="1115616" y="1988840"/>
            <a:ext cx="7272808" cy="4114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1052736"/>
            <a:ext cx="7560840" cy="864096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1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МЕЖВОДНЕНСКОЕ 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ПОСЕЛЕНИЕ ЧЕРНОМОРСКОГО РАЙОНА РЕСПУБЛИКИ КРЫМ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2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651812"/>
              </p:ext>
            </p:extLst>
          </p:nvPr>
        </p:nvGraphicFramePr>
        <p:xfrm>
          <a:off x="539552" y="0"/>
          <a:ext cx="842493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156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832648"/>
          </a:xfrm>
        </p:spPr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32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>
            <a:fillRect/>
          </a:stretch>
        </p:blipFill>
        <p:spPr>
          <a:xfrm>
            <a:off x="1043608" y="548680"/>
            <a:ext cx="7704856" cy="590465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836712"/>
            <a:ext cx="7344816" cy="482453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страны составляют на регулярной основе отдельный аналитический документ «Бюджет для граждан», который должен содержать основные положения проекта закона о бюджете и отчета о его исполнении в доступной и понятной форме. На Ваше рассмотрение представлен «Бюджет для граждан», целью которого является ознакомить всех желающих с основными положениями проектов бюджетов Межводненского сельского поселения на 2018 год и плановый период 2019-2020 гг. </a:t>
            </a:r>
          </a:p>
          <a:p>
            <a:pPr algn="just"/>
            <a:endParaRPr lang="ru-RU" sz="18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Граждане —как налогоплательщики, как потребители общественных благ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57151">
            <a:off x="14367419" y="3190529"/>
            <a:ext cx="3885123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страны составляют на регулярной основе отдельный аналитический документ «Бюджет для граждан», который должен содержать основные положения проекта закона о бюджете и отчета о его исполнении в доступной и понятной форме. На Ваше рассмотрение представлен «Бюджет для граждан», целью которого является ознакомить всех желающих с основными положениями проектов бюджетов Приволжского муниципального района и Приволжского городского поселения на 2018 год и плановый период 2019-2020 гг. Граждане —как налогоплательщики, как потребители общественных благ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06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21972"/>
            <a:ext cx="8496943" cy="61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5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3" y="321973"/>
            <a:ext cx="8063535" cy="632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5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16" y="257577"/>
            <a:ext cx="7843234" cy="627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116632"/>
            <a:ext cx="5486400" cy="50405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" t="7936" r="-4034"/>
          <a:stretch/>
        </p:blipFill>
        <p:spPr>
          <a:xfrm>
            <a:off x="323528" y="188640"/>
            <a:ext cx="8640960" cy="62646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1792288" y="116632"/>
            <a:ext cx="5486400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48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710" y="370267"/>
            <a:ext cx="6906296" cy="606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ДОХОДНОЙ ЧАСТИ БЮДЖЕТА МЕЖВОДНЕНСКОГО СЕЛЬСКОГО ПОСЕЛЕНИЯ 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2018 И ПЛАНОВЫЙ 2019-2020 ГОДЫ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40802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801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местного бюджета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местного бюджета – денежные средства, направляемые на финансовое обеспечение задач и функций органов местного самоуправления.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Расходы бюджета сельского поселения формируются по отдельным направлениям, необходимым для исполнения полномочий органов местного самоуправления сельского поселения в соответствии с Федеральным законом от 06.10.2003г. № 131-ФЗ «Об общих принципах организации местного самоуправления в Российской Федерации».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52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283</Words>
  <Application>Microsoft Office PowerPoint</Application>
  <PresentationFormat>Экран (4:3)</PresentationFormat>
  <Paragraphs>14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   «БЮДЖЕТ ДЛЯ ГРАЖДАН НА 2018 ГОД И ПЛАНОВЫЙ ПЕРИОД  2019 И 2020 ГОДОВ»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ДОХОДНОЙ ЧАСТИ БЮДЖЕТА МЕЖВОДНЕНСКОГО СЕЛЬСКОГО ПОСЕЛЕНИЯ  НА 2018 И ПЛАНОВЫЙ 2019-2020 ГОДЫ </vt:lpstr>
      <vt:lpstr>Расходы местного бюджета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«БЮДЖЕТ ДЛЯ ГРАЖДАН НА 2018 ГОД И ПЛАНОВЫЙ ПЕРИОД  2019 И 2020 ГОДОВ»</dc:title>
  <dc:creator>USER</dc:creator>
  <cp:lastModifiedBy>USER</cp:lastModifiedBy>
  <cp:revision>13</cp:revision>
  <dcterms:created xsi:type="dcterms:W3CDTF">2017-11-22T06:19:52Z</dcterms:created>
  <dcterms:modified xsi:type="dcterms:W3CDTF">2017-11-22T08:49:59Z</dcterms:modified>
</cp:coreProperties>
</file>